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8"/>
  </p:notesMasterIdLst>
  <p:sldIdLst>
    <p:sldId id="256" r:id="rId2"/>
    <p:sldId id="259" r:id="rId3"/>
    <p:sldId id="258" r:id="rId4"/>
    <p:sldId id="257" r:id="rId5"/>
    <p:sldId id="291" r:id="rId6"/>
    <p:sldId id="269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284" r:id="rId16"/>
    <p:sldId id="262" r:id="rId17"/>
  </p:sldIdLst>
  <p:sldSz cx="9144000" cy="5143500" type="screen16x9"/>
  <p:notesSz cx="6858000" cy="9144000"/>
  <p:embeddedFontLst>
    <p:embeddedFont>
      <p:font typeface="Golos Text" panose="020B0503020202020204" pitchFamily="34" charset="0"/>
      <p:regular r:id="rId19"/>
    </p:embeddedFont>
    <p:embeddedFont>
      <p:font typeface="Golos Text DemiBold" panose="020B0703020202020204" pitchFamily="34" charset="-52"/>
      <p:bold r:id="rId20"/>
    </p:embeddedFont>
    <p:embeddedFont>
      <p:font typeface="Signika Negative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E35"/>
    <a:srgbClr val="A025FE"/>
    <a:srgbClr val="D9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52" y="120"/>
      </p:cViewPr>
      <p:guideLst>
        <p:guide orient="horz" pos="1611"/>
        <p:guide pos="2874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904b8d2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b904b8d2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2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4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  <a:noFill/>
          <a:ln>
            <a:noFill/>
          </a:ln>
        </p:spPr>
      </p:sp>
      <p:sp>
        <p:nvSpPr>
          <p:cNvPr id="76" name="Google Shape;76;p12"/>
          <p:cNvSpPr>
            <a:spLocks noGrp="1"/>
          </p:cNvSpPr>
          <p:nvPr>
            <p:ph type="pic" idx="5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  <a:noFill/>
          <a:ln>
            <a:noFill/>
          </a:ln>
        </p:spPr>
      </p:sp>
      <p:sp>
        <p:nvSpPr>
          <p:cNvPr id="77" name="Google Shape;77;p12"/>
          <p:cNvSpPr>
            <a:spLocks noGrp="1"/>
          </p:cNvSpPr>
          <p:nvPr>
            <p:ph type="pic" idx="6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7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8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9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13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  <a:noFill/>
          <a:ln>
            <a:noFill/>
          </a:ln>
        </p:spPr>
      </p:sp>
      <p:sp>
        <p:nvSpPr>
          <p:cNvPr id="82" name="Google Shape;82;p12"/>
          <p:cNvSpPr>
            <a:spLocks noGrp="1"/>
          </p:cNvSpPr>
          <p:nvPr>
            <p:ph type="pic" idx="14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  <a:noFill/>
          <a:ln>
            <a:noFill/>
          </a:ln>
        </p:spPr>
      </p:sp>
      <p:sp>
        <p:nvSpPr>
          <p:cNvPr id="83" name="Google Shape;83;p12"/>
          <p:cNvSpPr>
            <a:spLocks noGrp="1"/>
          </p:cNvSpPr>
          <p:nvPr>
            <p:ph type="pic" idx="15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Пользовательский макет">
  <p:cSld name="6_Пользовательский макет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  <a:noFill/>
          <a:ln>
            <a:noFill/>
          </a:ln>
        </p:spPr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Пользовательский макет">
  <p:cSld name="7_Пользовательский макет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ользовательский макет">
  <p:cSld name="4_Пользовательский макет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Пользовательский макет">
  <p:cSld name="8_Пользовательский макет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>
            <a:spLocks noGrp="1"/>
          </p:cNvSpPr>
          <p:nvPr>
            <p:ph type="pic" idx="2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29" name="Google Shape;129;p23"/>
          <p:cNvSpPr>
            <a:spLocks noGrp="1"/>
          </p:cNvSpPr>
          <p:nvPr>
            <p:ph type="pic" idx="3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  <a:noFill/>
          <a:ln>
            <a:noFill/>
          </a:ln>
        </p:spPr>
      </p:sp>
      <p:sp>
        <p:nvSpPr>
          <p:cNvPr id="130" name="Google Shape;130;p23"/>
          <p:cNvSpPr>
            <a:spLocks noGrp="1"/>
          </p:cNvSpPr>
          <p:nvPr>
            <p:ph type="pic" idx="4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31" name="Google Shape;131;p23"/>
          <p:cNvSpPr>
            <a:spLocks noGrp="1"/>
          </p:cNvSpPr>
          <p:nvPr>
            <p:ph type="pic" idx="5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ignika Negative"/>
              <a:buNone/>
              <a:defRPr sz="2800"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kfql">
  <p:cSld name="Ckfq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  <a:noFill/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50" name="Google Shape;50;p9"/>
          <p:cNvSpPr>
            <a:spLocks noGrp="1"/>
          </p:cNvSpPr>
          <p:nvPr>
            <p:ph type="pic" idx="3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4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5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6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7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8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9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6" name="Google Shape;66;p11"/>
          <p:cNvSpPr>
            <a:spLocks noGrp="1"/>
          </p:cNvSpPr>
          <p:nvPr>
            <p:ph type="pic" idx="3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  <a:noFill/>
          <a:ln>
            <a:noFill/>
          </a:ln>
        </p:spPr>
      </p:sp>
      <p:sp>
        <p:nvSpPr>
          <p:cNvPr id="67" name="Google Shape;67;p11"/>
          <p:cNvSpPr>
            <a:spLocks noGrp="1"/>
          </p:cNvSpPr>
          <p:nvPr>
            <p:ph type="pic" idx="4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  <a:noFill/>
          <a:ln>
            <a:noFill/>
          </a:ln>
        </p:spPr>
      </p:sp>
      <p:sp>
        <p:nvSpPr>
          <p:cNvPr id="68" name="Google Shape;68;p11"/>
          <p:cNvSpPr>
            <a:spLocks noGrp="1"/>
          </p:cNvSpPr>
          <p:nvPr>
            <p:ph type="pic" idx="5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  <a:noFill/>
          <a:ln>
            <a:noFill/>
          </a:ln>
        </p:spPr>
      </p:sp>
      <p:sp>
        <p:nvSpPr>
          <p:cNvPr id="69" name="Google Shape;69;p11"/>
          <p:cNvSpPr>
            <a:spLocks noGrp="1"/>
          </p:cNvSpPr>
          <p:nvPr>
            <p:ph type="pic" idx="6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379050" y="1442910"/>
            <a:ext cx="8453400" cy="1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800" b="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Разработка алгоритма планирования траектории движения роботов для автоматизированного склада</a:t>
            </a:r>
            <a:endParaRPr lang="ru-RU" sz="2800" b="0" dirty="0">
              <a:latin typeface="Golos Text DemiBold" panose="020B0703020202020204" pitchFamily="34" charset="-52"/>
              <a:cs typeface="Golos Text DemiBold" panose="020B0703020202020204" pitchFamily="34" charset="-52"/>
              <a:sym typeface="Times New Roman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800" y="173238"/>
            <a:ext cx="1685250" cy="66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5"/>
          <p:cNvCxnSpPr/>
          <p:nvPr/>
        </p:nvCxnSpPr>
        <p:spPr>
          <a:xfrm>
            <a:off x="693925" y="1424075"/>
            <a:ext cx="7878000" cy="1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25"/>
          <p:cNvCxnSpPr/>
          <p:nvPr/>
        </p:nvCxnSpPr>
        <p:spPr>
          <a:xfrm>
            <a:off x="706450" y="3445175"/>
            <a:ext cx="787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345450" y="3657788"/>
            <a:ext cx="8520600" cy="94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9481"/>
              <a:buFont typeface="Signika Negative"/>
              <a:buNone/>
            </a:pPr>
            <a:r>
              <a:rPr lang="ru-RU" sz="1400" b="1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Студент: </a:t>
            </a:r>
            <a:r>
              <a:rPr lang="ru-RU" sz="1400" b="1" dirty="0" err="1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Ванчукова</a:t>
            </a:r>
            <a:r>
              <a:rPr lang="ru-RU" sz="1400" b="1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 Татьяна </a:t>
            </a:r>
            <a:r>
              <a:rPr lang="ru-RU" sz="1400" b="1" dirty="0">
                <a:latin typeface="Golos Text DemiBold" panose="020B0703020202020204"/>
                <a:cs typeface="Times New Roman"/>
                <a:sym typeface="Times New Roman"/>
              </a:rPr>
              <a:t>Сергеевна, </a:t>
            </a:r>
            <a:r>
              <a:rPr lang="en-US" sz="1400" b="1" dirty="0">
                <a:latin typeface="Golos Text DemiBold" panose="020B0703020202020204"/>
                <a:cs typeface="Times New Roman"/>
                <a:sym typeface="Times New Roman"/>
              </a:rPr>
              <a:t>R34362</a:t>
            </a:r>
            <a:br>
              <a:rPr lang="ru-RU" sz="1400" b="1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</a:br>
            <a:r>
              <a:rPr lang="ru-RU" sz="1400" b="1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Научный руководитель: </a:t>
            </a:r>
            <a:r>
              <a:rPr lang="ru-RU" sz="1400" b="1" dirty="0" err="1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Бжихатлов</a:t>
            </a:r>
            <a:r>
              <a:rPr lang="ru-RU" sz="1400" b="1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 Ислам </a:t>
            </a:r>
            <a:r>
              <a:rPr lang="ru-RU" sz="1400" b="1" dirty="0" err="1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Асланович</a:t>
            </a:r>
            <a:r>
              <a:rPr lang="ru-RU" sz="1400" b="1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,</a:t>
            </a:r>
            <a:br>
              <a:rPr lang="ru-RU" sz="1400" b="1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</a:br>
            <a:r>
              <a:rPr lang="ru-RU" sz="1400" b="1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 кандидат технических наук</a:t>
            </a:r>
            <a:br>
              <a:rPr lang="ru-RU" sz="300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</a:br>
            <a:endParaRPr sz="300" dirty="0">
              <a:latin typeface="Golos Text DemiBold" panose="020B0703020202020204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244350" y="800819"/>
            <a:ext cx="8520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marR="0" lvl="0" indent="-3429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00000"/>
              <a:buFont typeface="Signika Negative"/>
              <a:buNone/>
            </a:pPr>
            <a:r>
              <a:rPr lang="ru-RU" sz="5600" b="0" i="0" u="none" strike="noStrike" cap="none" dirty="0">
                <a:solidFill>
                  <a:schemeClr val="dk2"/>
                </a:solidFill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Факультет Систем Управления и Робототехники </a:t>
            </a:r>
            <a:br>
              <a:rPr lang="ru-RU" sz="5600" b="0" i="0" u="none" strike="noStrike" cap="none" dirty="0">
                <a:solidFill>
                  <a:schemeClr val="dk2"/>
                </a:solidFill>
                <a:latin typeface="Golos Text DemiBold" panose="020B0703020202020204"/>
                <a:ea typeface="Times New Roman"/>
                <a:cs typeface="Times New Roman"/>
                <a:sym typeface="Times New Roman"/>
              </a:rPr>
            </a:br>
            <a:r>
              <a:rPr lang="ru-RU" sz="5600" b="0" u="none" strike="noStrike" cap="none" dirty="0">
                <a:solidFill>
                  <a:schemeClr val="dk1"/>
                </a:solidFill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15.03.06 - Мехатроника и робототехника</a:t>
            </a:r>
            <a:r>
              <a:rPr lang="ru-RU" sz="5600" dirty="0">
                <a:solidFill>
                  <a:schemeClr val="dk1"/>
                </a:solidFill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chemeClr val="dk1"/>
              </a:solidFill>
              <a:latin typeface="Golos Text DemiBold" panose="020B0703020202020204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 Negative"/>
              <a:buNone/>
            </a:pPr>
            <a:br>
              <a:rPr lang="ru-RU" sz="2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8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l="44979" t="31376" b="24777"/>
          <a:stretch/>
        </p:blipFill>
        <p:spPr>
          <a:xfrm>
            <a:off x="0" y="3513250"/>
            <a:ext cx="1662075" cy="16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5">
            <a:alphaModFix/>
          </a:blip>
          <a:srcRect t="8813" r="-1895" b="42574"/>
          <a:stretch/>
        </p:blipFill>
        <p:spPr>
          <a:xfrm>
            <a:off x="6154057" y="0"/>
            <a:ext cx="2989942" cy="14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6CBDD65A-D499-DE32-19DE-35244926D6B8}"/>
              </a:ext>
            </a:extLst>
          </p:cNvPr>
          <p:cNvSpPr txBox="1">
            <a:spLocks/>
          </p:cNvSpPr>
          <p:nvPr/>
        </p:nvSpPr>
        <p:spPr>
          <a:xfrm>
            <a:off x="392960" y="216829"/>
            <a:ext cx="6867525" cy="58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270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Алгоритм глобального планирования</a:t>
            </a:r>
          </a:p>
        </p:txBody>
      </p:sp>
      <p:pic>
        <p:nvPicPr>
          <p:cNvPr id="3" name="Рисунок 2" descr="Изображение выглядит как текст, диаграмма, План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id="{5748BEFF-E197-2791-CA54-777E3E7A4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9" b="1839"/>
          <a:stretch/>
        </p:blipFill>
        <p:spPr>
          <a:xfrm>
            <a:off x="122842" y="806500"/>
            <a:ext cx="7407762" cy="4250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0F388-2D97-D0E4-3667-750ECBE8DAB2}"/>
              </a:ext>
            </a:extLst>
          </p:cNvPr>
          <p:cNvSpPr txBox="1"/>
          <p:nvPr/>
        </p:nvSpPr>
        <p:spPr>
          <a:xfrm>
            <a:off x="8781127" y="4779819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3369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599AF863-4FCC-E03A-2DA3-9ACF0F50CA98}"/>
              </a:ext>
            </a:extLst>
          </p:cNvPr>
          <p:cNvSpPr txBox="1">
            <a:spLocks/>
          </p:cNvSpPr>
          <p:nvPr/>
        </p:nvSpPr>
        <p:spPr>
          <a:xfrm>
            <a:off x="447674" y="245187"/>
            <a:ext cx="6867525" cy="55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270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Алгоритм локального планирования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4E06CE-18CA-7CA1-9B35-12DD5D6E8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1742" r="2439" b="1742"/>
          <a:stretch/>
        </p:blipFill>
        <p:spPr bwMode="auto">
          <a:xfrm>
            <a:off x="0" y="901273"/>
            <a:ext cx="4618494" cy="411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365F71-EC86-0CA1-6D54-8C8561392E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" t="4718" r="5958" b="7335"/>
          <a:stretch/>
        </p:blipFill>
        <p:spPr bwMode="auto">
          <a:xfrm>
            <a:off x="4618494" y="1009462"/>
            <a:ext cx="4266425" cy="36132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21EDC-3C58-674D-4FE1-C98715D874E6}"/>
              </a:ext>
            </a:extLst>
          </p:cNvPr>
          <p:cNvSpPr txBox="1"/>
          <p:nvPr/>
        </p:nvSpPr>
        <p:spPr>
          <a:xfrm>
            <a:off x="8781127" y="4779819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785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279B1B8C-8E2B-638C-E988-6D68CB4F5B05}"/>
              </a:ext>
            </a:extLst>
          </p:cNvPr>
          <p:cNvSpPr txBox="1">
            <a:spLocks/>
          </p:cNvSpPr>
          <p:nvPr/>
        </p:nvSpPr>
        <p:spPr>
          <a:xfrm>
            <a:off x="579976" y="573868"/>
            <a:ext cx="6706649" cy="51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270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Тестирование алгоритма</a:t>
            </a:r>
            <a:r>
              <a:rPr lang="en-US" sz="270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: </a:t>
            </a:r>
            <a:r>
              <a:rPr lang="ru-RU" sz="270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пересечение траекторий</a:t>
            </a:r>
          </a:p>
        </p:txBody>
      </p:sp>
      <p:pic>
        <p:nvPicPr>
          <p:cNvPr id="5" name="Рисунок 4" descr="Изображение выглядит как снимок экрана, желтый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84BFCB54-469E-0101-A2AD-51914CF45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" t="592" r="-402" b="-1"/>
          <a:stretch/>
        </p:blipFill>
        <p:spPr>
          <a:xfrm>
            <a:off x="1356797" y="1084616"/>
            <a:ext cx="6430405" cy="3615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D8DED6-801C-12BF-FB37-1A44F00BAD38}"/>
              </a:ext>
            </a:extLst>
          </p:cNvPr>
          <p:cNvSpPr txBox="1"/>
          <p:nvPr/>
        </p:nvSpPr>
        <p:spPr>
          <a:xfrm>
            <a:off x="8781127" y="4779819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4189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59F66FE0-8640-9BB1-6DE9-816E3FABC8AF}"/>
              </a:ext>
            </a:extLst>
          </p:cNvPr>
          <p:cNvSpPr txBox="1">
            <a:spLocks/>
          </p:cNvSpPr>
          <p:nvPr/>
        </p:nvSpPr>
        <p:spPr>
          <a:xfrm>
            <a:off x="457199" y="286629"/>
            <a:ext cx="6867525" cy="83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270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Тестирование алгоритма: передвижение робота на второй этаж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EC12AB-48B2-9DE1-91E9-3B608D98C5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" t="1" r="28031" b="27725"/>
          <a:stretch/>
        </p:blipFill>
        <p:spPr bwMode="auto">
          <a:xfrm>
            <a:off x="1633537" y="1200441"/>
            <a:ext cx="5876926" cy="35793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FD47F6-B7EE-AA5A-E857-E57210BF6F09}"/>
              </a:ext>
            </a:extLst>
          </p:cNvPr>
          <p:cNvSpPr txBox="1"/>
          <p:nvPr/>
        </p:nvSpPr>
        <p:spPr>
          <a:xfrm>
            <a:off x="8781127" y="4779819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0576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2D1574-B9F1-B821-B88E-510F973B7FD5}"/>
              </a:ext>
            </a:extLst>
          </p:cNvPr>
          <p:cNvSpPr txBox="1">
            <a:spLocks/>
          </p:cNvSpPr>
          <p:nvPr/>
        </p:nvSpPr>
        <p:spPr>
          <a:xfrm>
            <a:off x="594706" y="263529"/>
            <a:ext cx="7954588" cy="83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270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Тестирование алгоритма при разном количестве роботов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19B0C-84B2-2EA6-A513-2A01B27600C1}"/>
              </a:ext>
            </a:extLst>
          </p:cNvPr>
          <p:cNvSpPr txBox="1"/>
          <p:nvPr/>
        </p:nvSpPr>
        <p:spPr>
          <a:xfrm>
            <a:off x="8781127" y="477981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FF3E35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14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9182946-C2FF-7CE2-285A-FFB8812B2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01961"/>
              </p:ext>
            </p:extLst>
          </p:nvPr>
        </p:nvGraphicFramePr>
        <p:xfrm>
          <a:off x="713507" y="1130794"/>
          <a:ext cx="7954591" cy="374917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320901">
                  <a:extLst>
                    <a:ext uri="{9D8B030D-6E8A-4147-A177-3AD203B41FA5}">
                      <a16:colId xmlns:a16="http://schemas.microsoft.com/office/drawing/2014/main" val="1271042142"/>
                    </a:ext>
                  </a:extLst>
                </a:gridCol>
                <a:gridCol w="1326738">
                  <a:extLst>
                    <a:ext uri="{9D8B030D-6E8A-4147-A177-3AD203B41FA5}">
                      <a16:colId xmlns:a16="http://schemas.microsoft.com/office/drawing/2014/main" val="1947902931"/>
                    </a:ext>
                  </a:extLst>
                </a:gridCol>
                <a:gridCol w="1326738">
                  <a:extLst>
                    <a:ext uri="{9D8B030D-6E8A-4147-A177-3AD203B41FA5}">
                      <a16:colId xmlns:a16="http://schemas.microsoft.com/office/drawing/2014/main" val="668414302"/>
                    </a:ext>
                  </a:extLst>
                </a:gridCol>
                <a:gridCol w="1326738">
                  <a:extLst>
                    <a:ext uri="{9D8B030D-6E8A-4147-A177-3AD203B41FA5}">
                      <a16:colId xmlns:a16="http://schemas.microsoft.com/office/drawing/2014/main" val="4218676984"/>
                    </a:ext>
                  </a:extLst>
                </a:gridCol>
                <a:gridCol w="1326738">
                  <a:extLst>
                    <a:ext uri="{9D8B030D-6E8A-4147-A177-3AD203B41FA5}">
                      <a16:colId xmlns:a16="http://schemas.microsoft.com/office/drawing/2014/main" val="753188088"/>
                    </a:ext>
                  </a:extLst>
                </a:gridCol>
                <a:gridCol w="1326738">
                  <a:extLst>
                    <a:ext uri="{9D8B030D-6E8A-4147-A177-3AD203B41FA5}">
                      <a16:colId xmlns:a16="http://schemas.microsoft.com/office/drawing/2014/main" val="1886024600"/>
                    </a:ext>
                  </a:extLst>
                </a:gridCol>
              </a:tblGrid>
              <a:tr h="11082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Количество роботов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E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Среднее время выполнения задач, (мин)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E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Минимальное время выполнения задач, (мин)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E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Максимальное время выполнения задач, (мин)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E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Количество выполненных задач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E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Общее время выполнения, (мин)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E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42479"/>
                  </a:ext>
                </a:extLst>
              </a:tr>
              <a:tr h="3435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5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2,1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0,5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4,5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4</a:t>
                      </a:r>
                      <a:r>
                        <a:rPr lang="en-US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0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28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781090"/>
                  </a:ext>
                </a:extLst>
              </a:tr>
              <a:tr h="602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10 </a:t>
                      </a:r>
                      <a:br>
                        <a:rPr lang="ru-RU" sz="1200" kern="10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</a:br>
                      <a:r>
                        <a:rPr lang="ru-RU" sz="1200" kern="10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(на разных этажах)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1,9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0,1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3,3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40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19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216745"/>
                  </a:ext>
                </a:extLst>
              </a:tr>
              <a:tr h="602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15 </a:t>
                      </a:r>
                      <a:br>
                        <a:rPr lang="ru-RU" sz="1200" kern="100" dirty="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</a:br>
                      <a:r>
                        <a:rPr lang="ru-RU" sz="1200" kern="100" dirty="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(на разных этажах)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2,2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0,3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6,4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40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22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15153"/>
                  </a:ext>
                </a:extLst>
              </a:tr>
              <a:tr h="6025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20 </a:t>
                      </a:r>
                      <a:br>
                        <a:rPr lang="ru-RU" sz="1200" kern="10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</a:br>
                      <a:r>
                        <a:rPr lang="ru-RU" sz="1200" kern="10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(на разных этажах)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2,6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0,2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9,5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40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26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777145"/>
                  </a:ext>
                </a:extLst>
              </a:tr>
              <a:tr h="4896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20 </a:t>
                      </a:r>
                      <a:br>
                        <a:rPr lang="ru-RU" sz="1200" kern="10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</a:br>
                      <a:r>
                        <a:rPr lang="ru-RU" sz="1200" kern="100">
                          <a:effectLst/>
                          <a:latin typeface="Golos Text DemiBold" panose="020B0703020202020204" pitchFamily="34" charset="-52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(с задержкой)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2,3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0,1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8,3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40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21</a:t>
                      </a:r>
                    </a:p>
                  </a:txBody>
                  <a:tcPr marL="34524" marR="3452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960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29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B728D22-0110-456B-5E63-A99975A2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Golos Text DemiBold" panose="020B0703020202020204" pitchFamily="34" charset="-52"/>
                <a:cs typeface="Golos Text DemiBold" panose="020B0703020202020204" pitchFamily="34" charset="-52"/>
              </a:rPr>
              <a:t>Заключение</a:t>
            </a:r>
          </a:p>
        </p:txBody>
      </p:sp>
      <p:sp>
        <p:nvSpPr>
          <p:cNvPr id="5" name="Google Shape;174;p29">
            <a:extLst>
              <a:ext uri="{FF2B5EF4-FFF2-40B4-BE49-F238E27FC236}">
                <a16:creationId xmlns:a16="http://schemas.microsoft.com/office/drawing/2014/main" id="{4B48291D-6917-EE19-E261-5AFB2E54C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913" y="1630301"/>
            <a:ext cx="7537080" cy="207579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Разработанный алгоритм учитывает динамику движения роботов и приоритеты выполнения задач </a:t>
            </a:r>
            <a:b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</a:b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с целью снижения нагрузки на инфраструктуру автоматизированного склада, также алгоритм применим с подвижными препятствиями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C60E-437C-E08F-2807-FE8D63C21AD6}"/>
              </a:ext>
            </a:extLst>
          </p:cNvPr>
          <p:cNvSpPr txBox="1"/>
          <p:nvPr/>
        </p:nvSpPr>
        <p:spPr>
          <a:xfrm>
            <a:off x="8781127" y="4779819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1959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  <a:sym typeface="Times New Roman"/>
              </a:rPr>
              <a:t>Спасибо</a:t>
            </a:r>
            <a:br>
              <a:rPr lang="ru-RU" sz="4400" dirty="0"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  <a:sym typeface="Times New Roman"/>
              </a:rPr>
            </a:br>
            <a:r>
              <a:rPr lang="ru-RU" sz="4400" dirty="0"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  <a:sym typeface="Times New Roman"/>
              </a:rPr>
              <a:t>за внимание!</a:t>
            </a:r>
            <a:endParaRPr sz="4400" dirty="0">
              <a:latin typeface="Golos Text" panose="020B0503020202020204" pitchFamily="34" charset="0"/>
              <a:ea typeface="Golos Text" panose="020B0503020202020204" pitchFamily="34" charset="0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A228740-0CFE-2CF5-66F9-DD57F32D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" y="-2"/>
            <a:ext cx="5143500" cy="5143501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E5B4BADC-0529-1A32-A584-2B1A9EEFD44C}"/>
              </a:ext>
            </a:extLst>
          </p:cNvPr>
          <p:cNvSpPr/>
          <p:nvPr/>
        </p:nvSpPr>
        <p:spPr>
          <a:xfrm>
            <a:off x="421752" y="180884"/>
            <a:ext cx="3469640" cy="766717"/>
          </a:xfrm>
          <a:prstGeom prst="roundRect">
            <a:avLst>
              <a:gd name="adj" fmla="val 25446"/>
            </a:avLst>
          </a:prstGeom>
          <a:solidFill>
            <a:schemeClr val="bg1"/>
          </a:solidFill>
          <a:ln>
            <a:solidFill>
              <a:srgbClr val="A025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5503438" y="1314485"/>
            <a:ext cx="3277689" cy="328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1400" b="1" dirty="0">
                <a:solidFill>
                  <a:schemeClr val="tx1"/>
                </a:solidFill>
                <a:latin typeface="Golos Text DemiBold" panose="020B0703020202020204"/>
                <a:cs typeface="Times New Roman"/>
              </a:rPr>
              <a:t>Автоматизации складских операций: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ru-RU" sz="1400" b="1" dirty="0">
              <a:solidFill>
                <a:schemeClr val="tx1"/>
              </a:solidFill>
              <a:latin typeface="Golos Text DemiBold" panose="020B0703020202020204"/>
              <a:cs typeface="Times New Roman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A025FE"/>
              </a:buClr>
              <a:buSzPts val="12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</a:rPr>
              <a:t>Увеличение эффективности предприятий</a:t>
            </a:r>
            <a:br>
              <a:rPr lang="ru-RU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</a:rPr>
            </a:br>
            <a:endParaRPr lang="ru-RU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  <a:cs typeface="Times New Roman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A025FE"/>
              </a:buClr>
              <a:buSzPts val="12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</a:rPr>
              <a:t>Повышение конкурентоспособности через оптимизацию процессов</a:t>
            </a:r>
            <a:br>
              <a:rPr lang="ru-RU" dirty="0">
                <a:solidFill>
                  <a:schemeClr val="tx1"/>
                </a:solidFill>
                <a:latin typeface="Golos Text DemiBold" panose="020B0703020202020204"/>
                <a:cs typeface="Times New Roman"/>
              </a:rPr>
            </a:br>
            <a:endParaRPr lang="ru-RU" dirty="0">
              <a:solidFill>
                <a:schemeClr val="tx1"/>
              </a:solidFill>
              <a:latin typeface="Golos Text DemiBold" panose="020B0703020202020204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1400" b="1" dirty="0">
                <a:solidFill>
                  <a:schemeClr val="tx1"/>
                </a:solidFill>
                <a:latin typeface="Golos Text DemiBold" panose="020B0703020202020204"/>
                <a:cs typeface="Times New Roman"/>
              </a:rPr>
              <a:t>Проблемы </a:t>
            </a:r>
            <a:r>
              <a:rPr lang="en-US" sz="1400" b="1" dirty="0">
                <a:solidFill>
                  <a:schemeClr val="tx1"/>
                </a:solidFill>
                <a:latin typeface="Golos Text DemiBold" panose="020B0703020202020204"/>
                <a:cs typeface="Times New Roman"/>
              </a:rPr>
              <a:t>:</a:t>
            </a:r>
            <a:endParaRPr lang="ru-RU" sz="1400" b="1" dirty="0">
              <a:solidFill>
                <a:schemeClr val="tx1"/>
              </a:solidFill>
              <a:latin typeface="Golos Text DemiBold" panose="020B0703020202020204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ru-RU" sz="1400" b="1" dirty="0">
              <a:solidFill>
                <a:schemeClr val="tx1"/>
              </a:solidFill>
              <a:latin typeface="Golos Text" panose="020B0503020202020204" pitchFamily="34" charset="0"/>
              <a:ea typeface="Golos Text" panose="020B0503020202020204" pitchFamily="34" charset="0"/>
              <a:cs typeface="Times New Roman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A025FE"/>
              </a:buClr>
              <a:buSzPts val="12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</a:rPr>
              <a:t>Скопление, очереди роботов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A025FE"/>
              </a:buClr>
              <a:buSzPts val="12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</a:rPr>
              <a:t>Низкая производительность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A025FE"/>
              </a:buClr>
              <a:buSzPts val="12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tx1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</a:rPr>
              <a:t>Столкновения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  <a:latin typeface="Golos Text DemiBold" panose="020B0703020202020204"/>
              <a:cs typeface="Times New Roman"/>
            </a:endParaRPr>
          </a:p>
        </p:txBody>
      </p:sp>
      <p:sp>
        <p:nvSpPr>
          <p:cNvPr id="15" name="Google Shape;154;p26">
            <a:extLst>
              <a:ext uri="{FF2B5EF4-FFF2-40B4-BE49-F238E27FC236}">
                <a16:creationId xmlns:a16="http://schemas.microsoft.com/office/drawing/2014/main" id="{8BBBEEAC-E7FD-08FC-42F4-9EAB097209A1}"/>
              </a:ext>
            </a:extLst>
          </p:cNvPr>
          <p:cNvSpPr txBox="1">
            <a:spLocks/>
          </p:cNvSpPr>
          <p:nvPr/>
        </p:nvSpPr>
        <p:spPr>
          <a:xfrm>
            <a:off x="565642" y="281551"/>
            <a:ext cx="3235976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ru-RU" sz="2400" dirty="0">
                <a:solidFill>
                  <a:schemeClr val="tx1"/>
                </a:solidFill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Актуальность темы</a:t>
            </a:r>
          </a:p>
        </p:txBody>
      </p:sp>
      <p:pic>
        <p:nvPicPr>
          <p:cNvPr id="24" name="Рисунок 23" descr="Изображение выглядит как Графика, Красочность, фиолетовый, Пурпурный цвет&#10;&#10;Автоматически созданное описание">
            <a:extLst>
              <a:ext uri="{FF2B5EF4-FFF2-40B4-BE49-F238E27FC236}">
                <a16:creationId xmlns:a16="http://schemas.microsoft.com/office/drawing/2014/main" id="{459C12D4-787C-C690-EC14-E93C9B6A1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46" y="548177"/>
            <a:ext cx="715677" cy="1297291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Графика, Красочность, искусство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F09F26B0-4829-8D30-90DF-1E98B0870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50" y="3943992"/>
            <a:ext cx="1395896" cy="11995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EF2A3-2BA2-931C-640E-EB1C1C7ACFA4}"/>
              </a:ext>
            </a:extLst>
          </p:cNvPr>
          <p:cNvSpPr txBox="1"/>
          <p:nvPr/>
        </p:nvSpPr>
        <p:spPr>
          <a:xfrm>
            <a:off x="8781127" y="477981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Цель и задачи работы</a:t>
            </a:r>
            <a:endParaRPr dirty="0">
              <a:latin typeface="Golos Text DemiBold" panose="020B0703020202020204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512618" y="1059873"/>
            <a:ext cx="7467600" cy="344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Clr>
                <a:srgbClr val="2C2D2E"/>
              </a:buClr>
            </a:pPr>
            <a:r>
              <a:rPr lang="ru-RU" sz="1600" b="1" kern="100" dirty="0">
                <a:effectLst/>
                <a:latin typeface="Golos Text DemiBold" panose="020B0703020202020204"/>
                <a:ea typeface="Calibri" panose="020F0502020204030204" pitchFamily="34" charset="0"/>
                <a:cs typeface="Times New Roman" panose="02020603050405020304" pitchFamily="18" charset="0"/>
              </a:rPr>
              <a:t>Цель работы: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разработка алгоритма планирования траектории движения роботов с учетом динамики и приоритетов выполнения задачи с целью снижения нагрузки на инфраструктуру автоматизированного склада при увеличении количества роботов.</a:t>
            </a:r>
            <a:br>
              <a:rPr lang="en-US" sz="1600" kern="100" dirty="0">
                <a:effectLst/>
                <a:latin typeface="Golos Text DemiBold" panose="020B0703020202020204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600" kern="100" dirty="0">
                <a:effectLst/>
                <a:latin typeface="Golos Text DemiBold" panose="020B0703020202020204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Golos Text DemiBold" panose="020B070302020202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2C2D2E"/>
              </a:buClr>
            </a:pPr>
            <a:endParaRPr lang="ru-RU" sz="1800" kern="100" dirty="0">
              <a:effectLst/>
              <a:latin typeface="Golos Text DemiBold" panose="020B070302020202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54D3C-82F8-D42D-E8D6-7E80CC23E8C8}"/>
              </a:ext>
            </a:extLst>
          </p:cNvPr>
          <p:cNvSpPr txBox="1"/>
          <p:nvPr/>
        </p:nvSpPr>
        <p:spPr>
          <a:xfrm>
            <a:off x="512618" y="2230838"/>
            <a:ext cx="7924800" cy="21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b="1" kern="100" spc="-10" dirty="0">
                <a:effectLst/>
                <a:latin typeface="Golos Text DemiBold" panose="020B0703020202020204"/>
                <a:ea typeface="Calibri" panose="020F0502020204030204" pitchFamily="34" charset="0"/>
                <a:cs typeface="Times New Roman" panose="02020603050405020304" pitchFamily="18" charset="0"/>
              </a:rPr>
              <a:t>Задачи:</a:t>
            </a:r>
            <a:endParaRPr lang="ru-RU" sz="1600" b="1" kern="100" dirty="0">
              <a:effectLst/>
              <a:latin typeface="Golos Text DemiBold" panose="020B070302020202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Провести обзор существующих алгоритмов планирования траекторий</a:t>
            </a:r>
            <a:r>
              <a:rPr lang="en-US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движения</a:t>
            </a:r>
            <a:endParaRPr lang="en-US" kern="100" dirty="0"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Разработать</a:t>
            </a:r>
            <a:r>
              <a:rPr lang="ru-RU" kern="100" spc="-1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алгоритм</a:t>
            </a:r>
            <a:r>
              <a:rPr lang="ru-RU" kern="100" spc="-5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планирования</a:t>
            </a:r>
            <a:r>
              <a:rPr lang="ru-RU" kern="100" spc="-1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траектории</a:t>
            </a:r>
            <a:r>
              <a:rPr lang="ru-RU" kern="100" spc="-5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движения</a:t>
            </a:r>
            <a:r>
              <a:rPr lang="ru-RU" kern="100" spc="-1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мобильных</a:t>
            </a:r>
            <a:r>
              <a:rPr lang="ru-RU" kern="100" spc="-5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роботов</a:t>
            </a:r>
            <a:r>
              <a:rPr lang="ru-RU" kern="100" spc="-1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для</a:t>
            </a:r>
            <a:r>
              <a:rPr lang="ru-RU" kern="100" spc="-1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задач складской логистики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Провести</a:t>
            </a:r>
            <a:r>
              <a:rPr lang="ru-RU" kern="100" spc="-25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имитационное</a:t>
            </a:r>
            <a:r>
              <a:rPr lang="ru-RU" kern="100" spc="-2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моделирование</a:t>
            </a:r>
            <a:r>
              <a:rPr lang="ru-RU" kern="100" spc="-15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в</a:t>
            </a:r>
            <a:r>
              <a:rPr lang="ru-RU" kern="100" spc="-2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программе</a:t>
            </a:r>
            <a:r>
              <a:rPr lang="ru-RU" kern="100" spc="-15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kern="100" spc="-1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Gazebo</a:t>
            </a:r>
            <a:endParaRPr lang="ru-RU" kern="1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kern="1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Провести сравнительный анализ эффективности разработанного алгоритма при разном количестве роботов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9F9DB-CE3B-F7E4-294C-6662488A3114}"/>
              </a:ext>
            </a:extLst>
          </p:cNvPr>
          <p:cNvSpPr txBox="1"/>
          <p:nvPr/>
        </p:nvSpPr>
        <p:spPr>
          <a:xfrm>
            <a:off x="8781127" y="477981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3</a:t>
            </a:r>
            <a:endParaRPr lang="ru-RU" sz="1200" dirty="0">
              <a:solidFill>
                <a:srgbClr val="A025FE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0412D39-D446-E6CB-5463-5F64C5DA6FB4}"/>
              </a:ext>
            </a:extLst>
          </p:cNvPr>
          <p:cNvSpPr/>
          <p:nvPr/>
        </p:nvSpPr>
        <p:spPr>
          <a:xfrm>
            <a:off x="5522089" y="2067325"/>
            <a:ext cx="2246501" cy="387155"/>
          </a:xfrm>
          <a:prstGeom prst="roundRect">
            <a:avLst>
              <a:gd name="adj" fmla="val 25446"/>
            </a:avLst>
          </a:prstGeom>
          <a:solidFill>
            <a:schemeClr val="bg1"/>
          </a:solidFill>
          <a:ln>
            <a:solidFill>
              <a:srgbClr val="A025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AC574C50-4706-BC41-226C-EC92CD29DA02}"/>
              </a:ext>
            </a:extLst>
          </p:cNvPr>
          <p:cNvSpPr/>
          <p:nvPr/>
        </p:nvSpPr>
        <p:spPr>
          <a:xfrm>
            <a:off x="5522090" y="1582571"/>
            <a:ext cx="2246502" cy="366693"/>
          </a:xfrm>
          <a:prstGeom prst="roundRect">
            <a:avLst>
              <a:gd name="adj" fmla="val 25446"/>
            </a:avLst>
          </a:prstGeom>
          <a:solidFill>
            <a:schemeClr val="bg1"/>
          </a:solidFill>
          <a:ln>
            <a:solidFill>
              <a:srgbClr val="A025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1BF15C5-6CCA-26EA-A9F0-B944A5355E3C}"/>
              </a:ext>
            </a:extLst>
          </p:cNvPr>
          <p:cNvSpPr/>
          <p:nvPr/>
        </p:nvSpPr>
        <p:spPr>
          <a:xfrm>
            <a:off x="645096" y="2009322"/>
            <a:ext cx="2083558" cy="1634361"/>
          </a:xfrm>
          <a:prstGeom prst="roundRect">
            <a:avLst>
              <a:gd name="adj" fmla="val 25446"/>
            </a:avLst>
          </a:prstGeom>
          <a:solidFill>
            <a:schemeClr val="bg1"/>
          </a:solidFill>
          <a:ln>
            <a:solidFill>
              <a:srgbClr val="A025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Обзор существующих решений</a:t>
            </a:r>
            <a:endParaRPr dirty="0">
              <a:latin typeface="Golos Text DemiBold" panose="020B0703020202020204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F4AEDE6-D372-F056-99C3-D2F68EE8B163}"/>
              </a:ext>
            </a:extLst>
          </p:cNvPr>
          <p:cNvSpPr/>
          <p:nvPr/>
        </p:nvSpPr>
        <p:spPr>
          <a:xfrm>
            <a:off x="727646" y="2075205"/>
            <a:ext cx="1923946" cy="1497903"/>
          </a:xfrm>
          <a:prstGeom prst="roundRect">
            <a:avLst>
              <a:gd name="adj" fmla="val 25446"/>
            </a:avLst>
          </a:prstGeom>
          <a:solidFill>
            <a:srgbClr val="A025FE"/>
          </a:solidFill>
          <a:ln>
            <a:solidFill>
              <a:srgbClr val="A025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3" name="Google Shape;154;p26">
            <a:extLst>
              <a:ext uri="{FF2B5EF4-FFF2-40B4-BE49-F238E27FC236}">
                <a16:creationId xmlns:a16="http://schemas.microsoft.com/office/drawing/2014/main" id="{90848B4A-3A3D-278C-BB0F-E289C9E2B8C1}"/>
              </a:ext>
            </a:extLst>
          </p:cNvPr>
          <p:cNvSpPr txBox="1">
            <a:spLocks/>
          </p:cNvSpPr>
          <p:nvPr/>
        </p:nvSpPr>
        <p:spPr>
          <a:xfrm>
            <a:off x="797368" y="2114826"/>
            <a:ext cx="1825846" cy="14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ru-RU" sz="1400" dirty="0">
                <a:solidFill>
                  <a:schemeClr val="bg1"/>
                </a:solidFill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Алгоритм планирования траектории движения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E39013E-D84E-173A-9F19-881A8126DBF6}"/>
              </a:ext>
            </a:extLst>
          </p:cNvPr>
          <p:cNvSpPr/>
          <p:nvPr/>
        </p:nvSpPr>
        <p:spPr>
          <a:xfrm>
            <a:off x="3483544" y="1347157"/>
            <a:ext cx="1469664" cy="552505"/>
          </a:xfrm>
          <a:prstGeom prst="roundRect">
            <a:avLst>
              <a:gd name="adj" fmla="val 25446"/>
            </a:avLst>
          </a:prstGeom>
          <a:solidFill>
            <a:schemeClr val="bg1"/>
          </a:solidFill>
          <a:ln>
            <a:solidFill>
              <a:srgbClr val="A025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A06C452-7551-6DA0-17BA-F2C5724E41E6}"/>
              </a:ext>
            </a:extLst>
          </p:cNvPr>
          <p:cNvSpPr/>
          <p:nvPr/>
        </p:nvSpPr>
        <p:spPr>
          <a:xfrm>
            <a:off x="3451796" y="3493169"/>
            <a:ext cx="1469664" cy="552505"/>
          </a:xfrm>
          <a:prstGeom prst="roundRect">
            <a:avLst>
              <a:gd name="adj" fmla="val 25446"/>
            </a:avLst>
          </a:prstGeom>
          <a:solidFill>
            <a:schemeClr val="bg1"/>
          </a:solidFill>
          <a:ln>
            <a:solidFill>
              <a:srgbClr val="A025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7" name="Google Shape;154;p26">
            <a:extLst>
              <a:ext uri="{FF2B5EF4-FFF2-40B4-BE49-F238E27FC236}">
                <a16:creationId xmlns:a16="http://schemas.microsoft.com/office/drawing/2014/main" id="{089BA48D-ACF0-C0D8-6034-AC2CB0C4F53D}"/>
              </a:ext>
            </a:extLst>
          </p:cNvPr>
          <p:cNvSpPr txBox="1">
            <a:spLocks/>
          </p:cNvSpPr>
          <p:nvPr/>
        </p:nvSpPr>
        <p:spPr>
          <a:xfrm>
            <a:off x="3458080" y="1501621"/>
            <a:ext cx="1518899" cy="23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ru-RU" sz="1200" dirty="0">
                <a:solidFill>
                  <a:schemeClr val="bg2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  <a:sym typeface="Times New Roman"/>
              </a:rPr>
              <a:t>Глобальный</a:t>
            </a:r>
            <a:endParaRPr lang="ru-RU" sz="1600" dirty="0">
              <a:solidFill>
                <a:schemeClr val="bg2"/>
              </a:solidFill>
              <a:latin typeface="Golos Text" panose="020B0503020202020204" pitchFamily="34" charset="0"/>
              <a:ea typeface="Golos Text" panose="020B0503020202020204" pitchFamily="34" charset="0"/>
              <a:cs typeface="Times New Roman"/>
              <a:sym typeface="Times New Roman"/>
            </a:endParaRPr>
          </a:p>
        </p:txBody>
      </p:sp>
      <p:sp>
        <p:nvSpPr>
          <p:cNvPr id="8" name="Google Shape;154;p26">
            <a:extLst>
              <a:ext uri="{FF2B5EF4-FFF2-40B4-BE49-F238E27FC236}">
                <a16:creationId xmlns:a16="http://schemas.microsoft.com/office/drawing/2014/main" id="{0DC03CA0-F309-98C9-2EDD-9663374C7E43}"/>
              </a:ext>
            </a:extLst>
          </p:cNvPr>
          <p:cNvSpPr txBox="1">
            <a:spLocks/>
          </p:cNvSpPr>
          <p:nvPr/>
        </p:nvSpPr>
        <p:spPr>
          <a:xfrm>
            <a:off x="3426332" y="3647633"/>
            <a:ext cx="1518899" cy="23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ru-RU" sz="1200" dirty="0">
                <a:solidFill>
                  <a:schemeClr val="bg2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  <a:sym typeface="Times New Roman"/>
              </a:rPr>
              <a:t>Локальный</a:t>
            </a:r>
            <a:endParaRPr lang="ru-RU" sz="1600" dirty="0">
              <a:solidFill>
                <a:schemeClr val="bg2"/>
              </a:solidFill>
              <a:latin typeface="Golos Text" panose="020B0503020202020204" pitchFamily="34" charset="0"/>
              <a:ea typeface="Golos Text" panose="020B0503020202020204" pitchFamily="34" charset="0"/>
              <a:cs typeface="Times New Roman"/>
              <a:sym typeface="Times New Roman"/>
            </a:endParaRPr>
          </a:p>
        </p:txBody>
      </p:sp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C2B95F78-2ECC-CAAE-8764-6B862C9F582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2728654" y="1617911"/>
            <a:ext cx="729426" cy="1208592"/>
          </a:xfrm>
          <a:prstGeom prst="curvedConnector3">
            <a:avLst/>
          </a:prstGeom>
          <a:ln>
            <a:solidFill>
              <a:srgbClr val="A025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0BA1BB52-7894-6C83-EEFE-74C723201EB2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728654" y="2826503"/>
            <a:ext cx="697678" cy="937420"/>
          </a:xfrm>
          <a:prstGeom prst="curvedConnector3">
            <a:avLst/>
          </a:prstGeom>
          <a:ln>
            <a:solidFill>
              <a:srgbClr val="A025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9A73466F-9B43-1A55-4E28-4AEF710F01D4}"/>
              </a:ext>
            </a:extLst>
          </p:cNvPr>
          <p:cNvSpPr/>
          <p:nvPr/>
        </p:nvSpPr>
        <p:spPr>
          <a:xfrm>
            <a:off x="5509890" y="4027329"/>
            <a:ext cx="2229013" cy="378990"/>
          </a:xfrm>
          <a:prstGeom prst="roundRect">
            <a:avLst>
              <a:gd name="adj" fmla="val 25446"/>
            </a:avLst>
          </a:prstGeom>
          <a:solidFill>
            <a:schemeClr val="bg1"/>
          </a:solidFill>
          <a:ln>
            <a:solidFill>
              <a:srgbClr val="A025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25" name="Google Shape;154;p26">
            <a:extLst>
              <a:ext uri="{FF2B5EF4-FFF2-40B4-BE49-F238E27FC236}">
                <a16:creationId xmlns:a16="http://schemas.microsoft.com/office/drawing/2014/main" id="{8205C1D5-31B6-86CD-1E17-64CF828BF2E1}"/>
              </a:ext>
            </a:extLst>
          </p:cNvPr>
          <p:cNvSpPr txBox="1">
            <a:spLocks/>
          </p:cNvSpPr>
          <p:nvPr/>
        </p:nvSpPr>
        <p:spPr>
          <a:xfrm>
            <a:off x="5533661" y="4027329"/>
            <a:ext cx="2205242" cy="37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ru-RU" sz="1100" b="0" dirty="0">
                <a:solidFill>
                  <a:schemeClr val="bg2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  <a:sym typeface="Times New Roman"/>
              </a:rPr>
              <a:t>Метод потенциальных полей</a:t>
            </a:r>
            <a:endParaRPr lang="ru-RU" sz="1400" b="0" dirty="0">
              <a:solidFill>
                <a:schemeClr val="bg2"/>
              </a:solidFill>
              <a:latin typeface="Golos Text" panose="020B0503020202020204" pitchFamily="34" charset="0"/>
              <a:ea typeface="Golos Text" panose="020B0503020202020204" pitchFamily="34" charset="0"/>
              <a:cs typeface="Times New Roman"/>
              <a:sym typeface="Times New Roman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5FF4D831-3162-DBB6-8A37-805BC742A19A}"/>
              </a:ext>
            </a:extLst>
          </p:cNvPr>
          <p:cNvSpPr/>
          <p:nvPr/>
        </p:nvSpPr>
        <p:spPr>
          <a:xfrm>
            <a:off x="5522088" y="2552775"/>
            <a:ext cx="2229012" cy="510233"/>
          </a:xfrm>
          <a:prstGeom prst="roundRect">
            <a:avLst>
              <a:gd name="adj" fmla="val 25446"/>
            </a:avLst>
          </a:prstGeom>
          <a:solidFill>
            <a:schemeClr val="bg1"/>
          </a:solidFill>
          <a:ln>
            <a:solidFill>
              <a:srgbClr val="A025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2BD6BD50-F02D-4787-DCB5-9C7C4ACEF965}"/>
              </a:ext>
            </a:extLst>
          </p:cNvPr>
          <p:cNvSpPr txBox="1">
            <a:spLocks/>
          </p:cNvSpPr>
          <p:nvPr/>
        </p:nvSpPr>
        <p:spPr>
          <a:xfrm>
            <a:off x="5645875" y="2019856"/>
            <a:ext cx="1986325" cy="454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ru-RU" sz="1100" b="0" dirty="0">
                <a:solidFill>
                  <a:schemeClr val="bg2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  <a:sym typeface="Times New Roman"/>
              </a:rPr>
              <a:t>Эвристические методы</a:t>
            </a:r>
            <a:endParaRPr lang="ru-RU" sz="1400" b="0" dirty="0">
              <a:solidFill>
                <a:schemeClr val="bg2"/>
              </a:solidFill>
              <a:latin typeface="Golos Text" panose="020B0503020202020204" pitchFamily="34" charset="0"/>
              <a:ea typeface="Golos Text" panose="020B0503020202020204" pitchFamily="34" charset="0"/>
              <a:cs typeface="Times New Roman"/>
              <a:sym typeface="Times New Roman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C6B55CB0-24AE-0DCB-8C0D-FB7F37ED3E2D}"/>
              </a:ext>
            </a:extLst>
          </p:cNvPr>
          <p:cNvSpPr/>
          <p:nvPr/>
        </p:nvSpPr>
        <p:spPr>
          <a:xfrm>
            <a:off x="5547554" y="1152268"/>
            <a:ext cx="1097018" cy="340723"/>
          </a:xfrm>
          <a:prstGeom prst="roundRect">
            <a:avLst>
              <a:gd name="adj" fmla="val 25446"/>
            </a:avLst>
          </a:prstGeom>
          <a:solidFill>
            <a:schemeClr val="bg1"/>
          </a:solidFill>
          <a:ln>
            <a:solidFill>
              <a:srgbClr val="A025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33" name="Google Shape;154;p26">
            <a:extLst>
              <a:ext uri="{FF2B5EF4-FFF2-40B4-BE49-F238E27FC236}">
                <a16:creationId xmlns:a16="http://schemas.microsoft.com/office/drawing/2014/main" id="{DA55F80F-E1AE-5A47-A832-807DE8DBEA00}"/>
              </a:ext>
            </a:extLst>
          </p:cNvPr>
          <p:cNvSpPr txBox="1">
            <a:spLocks/>
          </p:cNvSpPr>
          <p:nvPr/>
        </p:nvSpPr>
        <p:spPr>
          <a:xfrm>
            <a:off x="5671309" y="1142210"/>
            <a:ext cx="849507" cy="34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en-US" sz="1100" b="0" dirty="0">
                <a:solidFill>
                  <a:schemeClr val="bg2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  <a:sym typeface="Times New Roman"/>
              </a:rPr>
              <a:t>RRT</a:t>
            </a:r>
            <a:endParaRPr lang="ru-RU" sz="1400" b="0" dirty="0">
              <a:solidFill>
                <a:schemeClr val="bg2"/>
              </a:solidFill>
              <a:latin typeface="Golos Text" panose="020B0503020202020204" pitchFamily="34" charset="0"/>
              <a:ea typeface="Golos Text" panose="020B0503020202020204" pitchFamily="34" charset="0"/>
              <a:cs typeface="Times New Roman"/>
              <a:sym typeface="Times New Roman"/>
            </a:endParaRPr>
          </a:p>
        </p:txBody>
      </p:sp>
      <p:sp>
        <p:nvSpPr>
          <p:cNvPr id="35" name="Google Shape;154;p26">
            <a:extLst>
              <a:ext uri="{FF2B5EF4-FFF2-40B4-BE49-F238E27FC236}">
                <a16:creationId xmlns:a16="http://schemas.microsoft.com/office/drawing/2014/main" id="{FBD91A55-4DCD-06F9-29AF-F1A5A21FDBFE}"/>
              </a:ext>
            </a:extLst>
          </p:cNvPr>
          <p:cNvSpPr txBox="1">
            <a:spLocks/>
          </p:cNvSpPr>
          <p:nvPr/>
        </p:nvSpPr>
        <p:spPr>
          <a:xfrm>
            <a:off x="5668373" y="1638917"/>
            <a:ext cx="1871717" cy="226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ru-RU" sz="1100" b="0" dirty="0">
                <a:solidFill>
                  <a:schemeClr val="bg2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  <a:sym typeface="Times New Roman"/>
              </a:rPr>
              <a:t>Волновой алгоритм</a:t>
            </a:r>
            <a:endParaRPr lang="ru-RU" sz="1400" b="0" dirty="0">
              <a:solidFill>
                <a:schemeClr val="bg2"/>
              </a:solidFill>
              <a:latin typeface="Golos Text" panose="020B0503020202020204" pitchFamily="34" charset="0"/>
              <a:ea typeface="Golos Text" panose="020B0503020202020204" pitchFamily="34" charset="0"/>
              <a:cs typeface="Times New Roman"/>
              <a:sym typeface="Times New Roman"/>
            </a:endParaRPr>
          </a:p>
        </p:txBody>
      </p:sp>
      <p:cxnSp>
        <p:nvCxnSpPr>
          <p:cNvPr id="38" name="Соединитель: изогнутый 37">
            <a:extLst>
              <a:ext uri="{FF2B5EF4-FFF2-40B4-BE49-F238E27FC236}">
                <a16:creationId xmlns:a16="http://schemas.microsoft.com/office/drawing/2014/main" id="{B363A03F-8B91-6330-A66B-EB88B7234C8F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>
            <a:off x="4976979" y="1617911"/>
            <a:ext cx="545109" cy="1189981"/>
          </a:xfrm>
          <a:prstGeom prst="curvedConnector3">
            <a:avLst/>
          </a:prstGeom>
          <a:ln>
            <a:solidFill>
              <a:srgbClr val="A02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оединитель: изогнутый 51">
            <a:extLst>
              <a:ext uri="{FF2B5EF4-FFF2-40B4-BE49-F238E27FC236}">
                <a16:creationId xmlns:a16="http://schemas.microsoft.com/office/drawing/2014/main" id="{298F8E45-0438-B4FA-DB9E-51777E16586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970695" y="1619884"/>
            <a:ext cx="551395" cy="146034"/>
          </a:xfrm>
          <a:prstGeom prst="curvedConnector3">
            <a:avLst/>
          </a:prstGeom>
          <a:ln>
            <a:solidFill>
              <a:srgbClr val="A02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Соединитель: изогнутый 55">
            <a:extLst>
              <a:ext uri="{FF2B5EF4-FFF2-40B4-BE49-F238E27FC236}">
                <a16:creationId xmlns:a16="http://schemas.microsoft.com/office/drawing/2014/main" id="{A753B55A-8D95-3B98-35CE-8AFA7DD19B9C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976979" y="1322630"/>
            <a:ext cx="570575" cy="295281"/>
          </a:xfrm>
          <a:prstGeom prst="curvedConnector3">
            <a:avLst/>
          </a:prstGeom>
          <a:ln>
            <a:solidFill>
              <a:srgbClr val="A02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Соединитель: изогнутый 139">
            <a:extLst>
              <a:ext uri="{FF2B5EF4-FFF2-40B4-BE49-F238E27FC236}">
                <a16:creationId xmlns:a16="http://schemas.microsoft.com/office/drawing/2014/main" id="{D39AC3A6-8B97-8385-D75D-C8E3A2334658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>
            <a:off x="4945231" y="3763923"/>
            <a:ext cx="564659" cy="452901"/>
          </a:xfrm>
          <a:prstGeom prst="curvedConnector3">
            <a:avLst/>
          </a:prstGeom>
          <a:ln>
            <a:solidFill>
              <a:srgbClr val="A02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54;p26">
            <a:extLst>
              <a:ext uri="{FF2B5EF4-FFF2-40B4-BE49-F238E27FC236}">
                <a16:creationId xmlns:a16="http://schemas.microsoft.com/office/drawing/2014/main" id="{503939BE-848D-9BA8-EDAE-4F51819E06C0}"/>
              </a:ext>
            </a:extLst>
          </p:cNvPr>
          <p:cNvSpPr txBox="1">
            <a:spLocks/>
          </p:cNvSpPr>
          <p:nvPr/>
        </p:nvSpPr>
        <p:spPr>
          <a:xfrm>
            <a:off x="5640991" y="2637529"/>
            <a:ext cx="1991209" cy="34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ru-RU" sz="1100" b="0" dirty="0">
                <a:solidFill>
                  <a:schemeClr val="bg2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  <a:sym typeface="Times New Roman"/>
              </a:rPr>
              <a:t>Методы оптимизации, вдохновленные природой</a:t>
            </a:r>
            <a:endParaRPr lang="ru-RU" sz="1400" b="0" dirty="0">
              <a:solidFill>
                <a:schemeClr val="bg2"/>
              </a:solidFill>
              <a:latin typeface="Golos Text" panose="020B0503020202020204" pitchFamily="34" charset="0"/>
              <a:ea typeface="Golos Text" panose="020B0503020202020204" pitchFamily="34" charset="0"/>
              <a:cs typeface="Times New Roman"/>
              <a:sym typeface="Times New Roman"/>
            </a:endParaRPr>
          </a:p>
        </p:txBody>
      </p:sp>
      <p:cxnSp>
        <p:nvCxnSpPr>
          <p:cNvPr id="47" name="Соединитель: изогнутый 46">
            <a:extLst>
              <a:ext uri="{FF2B5EF4-FFF2-40B4-BE49-F238E27FC236}">
                <a16:creationId xmlns:a16="http://schemas.microsoft.com/office/drawing/2014/main" id="{695844A8-2D9A-18E4-13F7-1846043E6B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70695" y="1619884"/>
            <a:ext cx="551394" cy="641019"/>
          </a:xfrm>
          <a:prstGeom prst="curvedConnector3">
            <a:avLst/>
          </a:prstGeom>
          <a:ln>
            <a:solidFill>
              <a:srgbClr val="A02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162ACA-CE5A-710F-6B1F-BD8F465EFDB7}"/>
              </a:ext>
            </a:extLst>
          </p:cNvPr>
          <p:cNvSpPr txBox="1"/>
          <p:nvPr/>
        </p:nvSpPr>
        <p:spPr>
          <a:xfrm>
            <a:off x="8781127" y="4779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4</a:t>
            </a:r>
            <a:endParaRPr lang="ru-RU" sz="1200" dirty="0">
              <a:solidFill>
                <a:srgbClr val="A025FE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1376FFC-FD2C-3EB3-A6D2-19C67457DC51}"/>
              </a:ext>
            </a:extLst>
          </p:cNvPr>
          <p:cNvSpPr/>
          <p:nvPr/>
        </p:nvSpPr>
        <p:spPr>
          <a:xfrm>
            <a:off x="5522088" y="3530667"/>
            <a:ext cx="2229013" cy="378990"/>
          </a:xfrm>
          <a:prstGeom prst="roundRect">
            <a:avLst>
              <a:gd name="adj" fmla="val 25446"/>
            </a:avLst>
          </a:prstGeom>
          <a:solidFill>
            <a:schemeClr val="bg1"/>
          </a:solidFill>
          <a:ln>
            <a:solidFill>
              <a:srgbClr val="A025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19" name="Google Shape;154;p26">
            <a:extLst>
              <a:ext uri="{FF2B5EF4-FFF2-40B4-BE49-F238E27FC236}">
                <a16:creationId xmlns:a16="http://schemas.microsoft.com/office/drawing/2014/main" id="{C2694DB5-D8FB-445A-AE89-FCBE88EA9924}"/>
              </a:ext>
            </a:extLst>
          </p:cNvPr>
          <p:cNvSpPr txBox="1">
            <a:spLocks/>
          </p:cNvSpPr>
          <p:nvPr/>
        </p:nvSpPr>
        <p:spPr>
          <a:xfrm>
            <a:off x="5601170" y="3470187"/>
            <a:ext cx="2070847" cy="454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ru-RU" sz="1100" b="0" dirty="0">
                <a:solidFill>
                  <a:schemeClr val="bg2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/>
                <a:sym typeface="Times New Roman"/>
              </a:rPr>
              <a:t>Деревья поведения и конечные автоматы</a:t>
            </a:r>
            <a:endParaRPr lang="ru-RU" sz="1400" b="0" dirty="0">
              <a:solidFill>
                <a:schemeClr val="bg2"/>
              </a:solidFill>
              <a:latin typeface="Golos Text" panose="020B0503020202020204" pitchFamily="34" charset="0"/>
              <a:ea typeface="Golos Text" panose="020B0503020202020204" pitchFamily="34" charset="0"/>
              <a:cs typeface="Times New Roman"/>
              <a:sym typeface="Times New Roman"/>
            </a:endParaRPr>
          </a:p>
        </p:txBody>
      </p:sp>
      <p:cxnSp>
        <p:nvCxnSpPr>
          <p:cNvPr id="20" name="Соединитель: изогнутый 19">
            <a:extLst>
              <a:ext uri="{FF2B5EF4-FFF2-40B4-BE49-F238E27FC236}">
                <a16:creationId xmlns:a16="http://schemas.microsoft.com/office/drawing/2014/main" id="{FEFC8E68-682A-E96F-ECD8-19CD19895037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4945231" y="3720162"/>
            <a:ext cx="576857" cy="43761"/>
          </a:xfrm>
          <a:prstGeom prst="curvedConnector3">
            <a:avLst/>
          </a:prstGeom>
          <a:ln>
            <a:solidFill>
              <a:srgbClr val="A025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F260CC5-028A-FE97-8DEE-F4EC3954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212715"/>
              </p:ext>
            </p:extLst>
          </p:nvPr>
        </p:nvGraphicFramePr>
        <p:xfrm>
          <a:off x="228600" y="846237"/>
          <a:ext cx="8686800" cy="397030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1963754765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94273129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24698025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648446367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146079145"/>
                    </a:ext>
                  </a:extLst>
                </a:gridCol>
              </a:tblGrid>
              <a:tr h="748014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 </a:t>
                      </a:r>
                      <a:endParaRPr lang="ru-RU" sz="1200" kern="10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25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A* и метод предотвращения столкновений</a:t>
                      </a:r>
                      <a:endParaRPr lang="ru-RU" sz="1200" kern="100" dirty="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25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Метод потенциальных полей</a:t>
                      </a:r>
                      <a:endParaRPr lang="ru-RU" sz="1200" kern="100" dirty="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25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Модель </a:t>
                      </a:r>
                      <a:r>
                        <a:rPr lang="en-US" sz="1100" kern="100" dirty="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DQN</a:t>
                      </a:r>
                      <a:endParaRPr lang="ru-RU" sz="1200" kern="100" dirty="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25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Деревья поведения и DDS</a:t>
                      </a:r>
                      <a:endParaRPr lang="ru-RU" sz="1200" kern="100" dirty="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25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448957"/>
                  </a:ext>
                </a:extLst>
              </a:tr>
              <a:tr h="4297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Вид мультиагентной системы </a:t>
                      </a:r>
                      <a:endParaRPr lang="ru-RU" sz="1200" kern="10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децентрализованная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децентрализованная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централизованная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централизованная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921639"/>
                  </a:ext>
                </a:extLst>
              </a:tr>
              <a:tr h="4240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Простота использования</a:t>
                      </a:r>
                      <a:endParaRPr lang="ru-RU" sz="1200" kern="10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Высокая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Средняя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Низкая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Высокая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496865"/>
                  </a:ext>
                </a:extLst>
              </a:tr>
              <a:tr h="4297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Масштабируемость</a:t>
                      </a:r>
                      <a:endParaRPr lang="ru-RU" sz="1200" kern="10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+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–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+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+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018792"/>
                  </a:ext>
                </a:extLst>
              </a:tr>
              <a:tr h="4297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Учет нагрузки на инфраструктуру</a:t>
                      </a:r>
                      <a:endParaRPr lang="ru-RU" sz="1200" kern="10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–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–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+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Требует модификации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853887"/>
                  </a:ext>
                </a:extLst>
              </a:tr>
              <a:tr h="4297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Учет динамики</a:t>
                      </a:r>
                      <a:endParaRPr lang="ru-RU" sz="1200" kern="10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–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+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+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+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644573"/>
                  </a:ext>
                </a:extLst>
              </a:tr>
              <a:tr h="4297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Учет приоритета задач</a:t>
                      </a:r>
                      <a:endParaRPr lang="ru-RU" sz="1200" kern="10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–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–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Требует модификации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Требует модификации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79903"/>
                  </a:ext>
                </a:extLst>
              </a:tr>
              <a:tr h="6496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 DemiBold" panose="020B0703020202020204" pitchFamily="34" charset="-52"/>
                          <a:cs typeface="Golos Text DemiBold" panose="020B0703020202020204" pitchFamily="34" charset="-52"/>
                        </a:rPr>
                        <a:t>Возможность использовать с людьми</a:t>
                      </a:r>
                      <a:endParaRPr lang="ru-RU" sz="1200" kern="100">
                        <a:effectLst/>
                        <a:latin typeface="Golos Text DemiBold" panose="020B0703020202020204" pitchFamily="34" charset="-52"/>
                        <a:ea typeface="Calibri" panose="020F050202020403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–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+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Требует модификации</a:t>
                      </a:r>
                      <a:endParaRPr lang="ru-RU" sz="1200" kern="10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ru-RU" sz="1100" kern="100" dirty="0">
                          <a:effectLst/>
                          <a:latin typeface="Golos Text" panose="020B0503020202020204" pitchFamily="34" charset="0"/>
                          <a:ea typeface="Golos Text" panose="020B0503020202020204" pitchFamily="34" charset="0"/>
                          <a:cs typeface="Golos Text DemiBold" panose="020B0703020202020204" pitchFamily="34" charset="-52"/>
                        </a:rPr>
                        <a:t>Требует модификации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Golos Text" panose="020B0503020202020204" pitchFamily="34" charset="0"/>
                        <a:cs typeface="Golos Text DemiBold" panose="020B0703020202020204" pitchFamily="34" charset="-52"/>
                      </a:endParaRPr>
                    </a:p>
                  </a:txBody>
                  <a:tcPr marL="44261" marR="4426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2416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F07EBE2-B2D4-E29C-091B-9E86772A584F}"/>
              </a:ext>
            </a:extLst>
          </p:cNvPr>
          <p:cNvSpPr txBox="1"/>
          <p:nvPr/>
        </p:nvSpPr>
        <p:spPr>
          <a:xfrm>
            <a:off x="228600" y="238126"/>
            <a:ext cx="56197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700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Результаты обзора</a:t>
            </a:r>
            <a:r>
              <a:rPr lang="en-US" sz="2700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700" dirty="0">
                <a:latin typeface="Golos Text DemiBold" panose="020B0703020202020204"/>
                <a:ea typeface="Times New Roman"/>
                <a:cs typeface="Times New Roman"/>
                <a:sym typeface="Times New Roman"/>
              </a:rPr>
              <a:t>аналогов</a:t>
            </a:r>
            <a:endParaRPr lang="ru-RU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82723-3CAC-0CA8-8633-0AB21A732667}"/>
              </a:ext>
            </a:extLst>
          </p:cNvPr>
          <p:cNvSpPr txBox="1"/>
          <p:nvPr/>
        </p:nvSpPr>
        <p:spPr>
          <a:xfrm>
            <a:off x="8781127" y="477981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8005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F8F2B-7FD4-C756-F409-8F29431E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000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Имитационное моделирование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05E04B-A7BD-BA90-1483-ADA80406B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75" b="86652" l="7317" r="70668">
                        <a14:foregroundMark x1="9820" y1="47964" x2="13992" y2="40724"/>
                        <a14:foregroundMark x1="70668" y1="47624" x2="70668" y2="53733"/>
                        <a14:foregroundMark x1="56418" y1="66403" x2="28562" y2="41855"/>
                        <a14:foregroundMark x1="60655" y1="53959" x2="50770" y2="71154"/>
                        <a14:foregroundMark x1="48395" y1="86652" x2="52632" y2="86199"/>
                        <a14:foregroundMark x1="7831" y1="42873" x2="7317" y2="42081"/>
                        <a14:foregroundMark x1="31515" y1="24434" x2="31707" y2="24887"/>
                        <a14:foregroundMark x1="32092" y1="24887" x2="36008" y2="27828"/>
                      </a14:backgroundRemoval>
                    </a14:imgEffect>
                  </a14:imgLayer>
                </a14:imgProps>
              </a:ext>
            </a:extLst>
          </a:blip>
          <a:srcRect l="2586" t="12655" r="22133" b="5619"/>
          <a:stretch/>
        </p:blipFill>
        <p:spPr>
          <a:xfrm>
            <a:off x="142875" y="727289"/>
            <a:ext cx="6571518" cy="404781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429E87-3AD4-4487-D081-D171D3BBCB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02" b="74720" l="19213" r="80799">
                        <a14:foregroundMark x1="43325" y1="34163" x2="49422" y2="37896"/>
                        <a14:foregroundMark x1="41399" y1="29072" x2="33697" y2="24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35" t="44124" r="22057" b="26363"/>
          <a:stretch/>
        </p:blipFill>
        <p:spPr bwMode="auto">
          <a:xfrm>
            <a:off x="6714393" y="2364357"/>
            <a:ext cx="1714500" cy="10515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61A33E-1D81-3FCE-FF8C-826E717FD86D}"/>
              </a:ext>
            </a:extLst>
          </p:cNvPr>
          <p:cNvSpPr txBox="1"/>
          <p:nvPr/>
        </p:nvSpPr>
        <p:spPr>
          <a:xfrm>
            <a:off x="8781127" y="477981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8696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пианино&#10;&#10;Автоматически созданное описание">
            <a:extLst>
              <a:ext uri="{FF2B5EF4-FFF2-40B4-BE49-F238E27FC236}">
                <a16:creationId xmlns:a16="http://schemas.microsoft.com/office/drawing/2014/main" id="{7C458185-2779-FCA5-9D63-003B80C6C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13435"/>
            <a:ext cx="6867525" cy="412051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07CE369-8260-1DF3-CD18-6DF1083BC8E6}"/>
              </a:ext>
            </a:extLst>
          </p:cNvPr>
          <p:cNvSpPr txBox="1">
            <a:spLocks/>
          </p:cNvSpPr>
          <p:nvPr/>
        </p:nvSpPr>
        <p:spPr>
          <a:xfrm>
            <a:off x="609599" y="217571"/>
            <a:ext cx="3228975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280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Карта склада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22BBF-DA02-674E-8541-94B94F4DF49A}"/>
              </a:ext>
            </a:extLst>
          </p:cNvPr>
          <p:cNvSpPr txBox="1"/>
          <p:nvPr/>
        </p:nvSpPr>
        <p:spPr>
          <a:xfrm>
            <a:off x="8781127" y="477981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6552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439DFF2A-E47D-092B-9A09-1AA68915F0A4}"/>
              </a:ext>
            </a:extLst>
          </p:cNvPr>
          <p:cNvSpPr txBox="1">
            <a:spLocks/>
          </p:cNvSpPr>
          <p:nvPr/>
        </p:nvSpPr>
        <p:spPr>
          <a:xfrm>
            <a:off x="450371" y="165527"/>
            <a:ext cx="6867525" cy="63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270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Алгоритм распределения задач</a:t>
            </a:r>
          </a:p>
        </p:txBody>
      </p:sp>
      <p:pic>
        <p:nvPicPr>
          <p:cNvPr id="7" name="Рисунок 6" descr="Изображение выглядит как текст, диаграмма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045032BA-8C64-ACB8-5F37-3C96530B8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2" r="4851" b="34745"/>
          <a:stretch/>
        </p:blipFill>
        <p:spPr>
          <a:xfrm>
            <a:off x="266699" y="742950"/>
            <a:ext cx="5225094" cy="422295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диаграмма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A392006-D0CC-D7C9-B4BA-2CCA468A7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5" t="73403" r="30168" b="2893"/>
          <a:stretch/>
        </p:blipFill>
        <p:spPr>
          <a:xfrm>
            <a:off x="5334813" y="1923939"/>
            <a:ext cx="3809187" cy="18609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1A8BF-45B7-7AC5-3758-2681BD5707C6}"/>
              </a:ext>
            </a:extLst>
          </p:cNvPr>
          <p:cNvSpPr txBox="1"/>
          <p:nvPr/>
        </p:nvSpPr>
        <p:spPr>
          <a:xfrm>
            <a:off x="8781127" y="477981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5157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01DE4C52-ECB1-417E-0AD6-E2AF29B7B08A}"/>
              </a:ext>
            </a:extLst>
          </p:cNvPr>
          <p:cNvSpPr txBox="1">
            <a:spLocks/>
          </p:cNvSpPr>
          <p:nvPr/>
        </p:nvSpPr>
        <p:spPr>
          <a:xfrm>
            <a:off x="383689" y="204703"/>
            <a:ext cx="7077076" cy="56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sz="2700" dirty="0">
                <a:latin typeface="Golos Text DemiBold" panose="020B0703020202020204" pitchFamily="34" charset="-52"/>
                <a:cs typeface="Golos Text DemiBold" panose="020B0703020202020204" pitchFamily="34" charset="-52"/>
              </a:rPr>
              <a:t>Алгоритм глобального планирования</a:t>
            </a:r>
          </a:p>
        </p:txBody>
      </p:sp>
      <p:pic>
        <p:nvPicPr>
          <p:cNvPr id="3" name="Рисунок 2" descr="Изображение выглядит как текст, диаграмм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E1818FC-DF3E-C6DA-C217-E8B33E9BB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 b="5030"/>
          <a:stretch/>
        </p:blipFill>
        <p:spPr>
          <a:xfrm>
            <a:off x="383689" y="769956"/>
            <a:ext cx="7826861" cy="4373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D62D78-5444-B85B-D6D5-AC2EB9440FFE}"/>
              </a:ext>
            </a:extLst>
          </p:cNvPr>
          <p:cNvSpPr txBox="1"/>
          <p:nvPr/>
        </p:nvSpPr>
        <p:spPr>
          <a:xfrm>
            <a:off x="8781127" y="477981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A025FE"/>
                </a:solidFill>
                <a:latin typeface="Golos Text" panose="020B0503020202020204" pitchFamily="34" charset="0"/>
                <a:ea typeface="Golos Text" panose="020B0503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571179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407</Words>
  <Application>Microsoft Office PowerPoint</Application>
  <PresentationFormat>Экран (16:9)</PresentationFormat>
  <Paragraphs>134</Paragraphs>
  <Slides>16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Golos Text DemiBold</vt:lpstr>
      <vt:lpstr>Signika Negative</vt:lpstr>
      <vt:lpstr>Wingdings</vt:lpstr>
      <vt:lpstr>Times New Roman</vt:lpstr>
      <vt:lpstr>Golos Text</vt:lpstr>
      <vt:lpstr>Arial</vt:lpstr>
      <vt:lpstr>Calibri</vt:lpstr>
      <vt:lpstr>Тема1</vt:lpstr>
      <vt:lpstr>Разработка алгоритма планирования траектории движения роботов для автоматизированного склада</vt:lpstr>
      <vt:lpstr>Презентация PowerPoint</vt:lpstr>
      <vt:lpstr>Цель и задачи работы</vt:lpstr>
      <vt:lpstr>Обзор существующих решений</vt:lpstr>
      <vt:lpstr>Презентация PowerPoint</vt:lpstr>
      <vt:lpstr>Имитационное моделирование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алгоритма планирования траектории движения роботов для автоматизированного склада</dc:title>
  <dc:creator>Татьяна Осинина</dc:creator>
  <cp:lastModifiedBy>Татьяна Осинина</cp:lastModifiedBy>
  <cp:revision>56</cp:revision>
  <dcterms:modified xsi:type="dcterms:W3CDTF">2024-05-30T15:28:39Z</dcterms:modified>
</cp:coreProperties>
</file>